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87425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B675A-3FE9-4BD0-A73B-1672CF57FA7D}" type="datetimeFigureOut">
              <a:rPr lang="ru-RU" smtClean="0"/>
              <a:pPr/>
              <a:t>17.06.2020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741363"/>
            <a:ext cx="26162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BAC3D-C2B3-40EB-B12A-AFE2C0B8CC8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56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BAC3D-C2B3-40EB-B12A-AFE2C0B8CC8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3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930-A0C9-4F76-9621-C6A5E7A29904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93BA-6F83-4D6A-9B5F-77E2251FC2FB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3BB2-9C5D-4903-AA1B-9D0950972012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E21-95A7-45AE-84F5-A8D6F983ADF5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71E6-0FBD-4FA9-B9B9-3AE40120F714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BFF6-1EBC-4D6C-AB74-31EC400C9412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1D44-9DDA-4323-A6E3-19C80F557F7C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AFF1-09ED-4AF7-99CB-0A26190C92E5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2CA3-C68F-43DD-AA84-140C385BDF00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F929-0981-4D8A-A3B9-4F7CFA5846B2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0E74-1FF2-489C-97F7-4EE85EF16F4F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B7CB-CEB3-45C4-BAAE-CB341E761A2E}" type="datetime1">
              <a:rPr lang="ru-RU" smtClean="0"/>
              <a:t>17.06.2020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2752-1298-4B80-953D-F5927DB92B6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www.r21.spb.ru/files/portal_upload/docs/forms2019/zayavlenie_gu%20(2)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21.spb.ru/files/portal_upload/docs/forms2019/zav_sod.doc" TargetMode="External"/><Relationship Id="rId5" Type="http://schemas.openxmlformats.org/officeDocument/2006/relationships/hyperlink" Target="https://esia.gosuslugi.ru/registration/" TargetMode="External"/><Relationship Id="rId4" Type="http://schemas.openxmlformats.org/officeDocument/2006/relationships/hyperlink" Target="https://www.r21.spb.ru/empl/social/appointment141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obyavle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53"/>
            <a:ext cx="7561263" cy="105296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2196033" y="469862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4827" y="1023340"/>
            <a:ext cx="7031608" cy="80987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Временное трудоустройство несовершеннолетних граждан 14-18 лет в свободное от учебы время</a:t>
            </a:r>
            <a:endParaRPr lang="ru-RU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64827" y="1899036"/>
            <a:ext cx="7031608" cy="85192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500" dirty="0" smtClean="0"/>
              <a:t>С 7 мая по 1 июля 2020 года направить документы для временного трудоустройства подростков от 14 до 18 лет в свободное от учебы время можно только  дистанционно, через </a:t>
            </a:r>
            <a:r>
              <a:rPr lang="ru-RU" sz="3500" dirty="0" smtClean="0">
                <a:hlinkClick r:id="rId4"/>
              </a:rPr>
              <a:t>личный кабинет</a:t>
            </a:r>
            <a:r>
              <a:rPr lang="ru-RU" sz="3500" dirty="0" smtClean="0"/>
              <a:t>.</a:t>
            </a:r>
          </a:p>
          <a:p>
            <a:pPr marL="0" indent="0">
              <a:buNone/>
            </a:pPr>
            <a:endParaRPr lang="ru-RU" sz="1300" dirty="0" smtClean="0"/>
          </a:p>
          <a:p>
            <a:pPr marL="0" indent="0">
              <a:buNone/>
            </a:pPr>
            <a:r>
              <a:rPr lang="ru-RU" sz="3500" dirty="0" smtClean="0"/>
              <a:t>Если у вас есть логин и пароль на сайте </a:t>
            </a:r>
            <a:r>
              <a:rPr lang="ru-RU" sz="3500" b="1" dirty="0" smtClean="0"/>
              <a:t>портала </a:t>
            </a:r>
            <a:r>
              <a:rPr lang="ru-RU" sz="3500" b="1" dirty="0" err="1" smtClean="0"/>
              <a:t>Госуслуг</a:t>
            </a:r>
            <a:r>
              <a:rPr lang="ru-RU" sz="3500" b="1" dirty="0" smtClean="0"/>
              <a:t>, вы можете зарегистрировать </a:t>
            </a:r>
            <a:r>
              <a:rPr lang="ru-RU" sz="3500" b="1" dirty="0" smtClean="0">
                <a:hlinkClick r:id="rId4"/>
              </a:rPr>
              <a:t>личный кабинет</a:t>
            </a:r>
            <a:r>
              <a:rPr lang="ru-RU" sz="3500" b="1" dirty="0" smtClean="0"/>
              <a:t> и прикрепить документы в электроном виде.</a:t>
            </a:r>
            <a:endParaRPr lang="ru-RU" sz="3500" dirty="0" smtClean="0"/>
          </a:p>
          <a:p>
            <a:pPr marL="0" indent="0">
              <a:buNone/>
            </a:pPr>
            <a:r>
              <a:rPr lang="ru-RU" sz="3500" dirty="0" smtClean="0"/>
              <a:t>Если вы не зарегистрированы на портале </a:t>
            </a:r>
            <a:r>
              <a:rPr lang="ru-RU" sz="3500" dirty="0" err="1" smtClean="0"/>
              <a:t>Госуслуг</a:t>
            </a:r>
            <a:r>
              <a:rPr lang="ru-RU" sz="3500" dirty="0" smtClean="0"/>
              <a:t> – пройдите простую регистрацию </a:t>
            </a:r>
            <a:r>
              <a:rPr lang="ru-RU" sz="3500" dirty="0" smtClean="0">
                <a:hlinkClick r:id="rId5"/>
              </a:rPr>
              <a:t>https://esia.gosuslugi.ru/registration/</a:t>
            </a:r>
            <a:r>
              <a:rPr lang="ru-RU" sz="3500" dirty="0" smtClean="0"/>
              <a:t> на портале (посещение МФЦ не потребуется).</a:t>
            </a:r>
          </a:p>
          <a:p>
            <a:pPr marL="0" indent="0">
              <a:buNone/>
            </a:pPr>
            <a:endParaRPr lang="ru-RU" sz="1300" dirty="0"/>
          </a:p>
          <a:p>
            <a:pPr marL="0" lvl="0" indent="0">
              <a:buNone/>
            </a:pPr>
            <a:r>
              <a:rPr lang="ru-RU" sz="3500" b="1" dirty="0">
                <a:solidFill>
                  <a:prstClr val="black"/>
                </a:solidFill>
              </a:rPr>
              <a:t>Подготовьте следующие документы в электронном виде</a:t>
            </a:r>
            <a:r>
              <a:rPr lang="ru-RU" sz="3500" dirty="0">
                <a:solidFill>
                  <a:prstClr val="black"/>
                </a:solidFill>
              </a:rPr>
              <a:t> (фотографии документов или их сканированные копии) для загрузки через личный кабинет:</a:t>
            </a:r>
          </a:p>
          <a:p>
            <a:pPr lvl="0"/>
            <a:r>
              <a:rPr lang="ru-RU" sz="3500" dirty="0">
                <a:solidFill>
                  <a:prstClr val="black"/>
                </a:solidFill>
              </a:rPr>
              <a:t>заявление </a:t>
            </a:r>
            <a:r>
              <a:rPr lang="ru-RU" sz="3500" dirty="0">
                <a:solidFill>
                  <a:prstClr val="black"/>
                </a:solidFill>
                <a:hlinkClick r:id="rId6"/>
              </a:rPr>
              <a:t>(о предоставлении государственной услуги содействия гражданам в поиске подходящей работы</a:t>
            </a:r>
            <a:r>
              <a:rPr lang="ru-RU" sz="3500" dirty="0">
                <a:solidFill>
                  <a:prstClr val="black"/>
                </a:solidFill>
              </a:rPr>
              <a:t>), распечатанное и подписанное собственноручно или написанное от руки;</a:t>
            </a:r>
          </a:p>
          <a:p>
            <a:pPr lvl="0"/>
            <a:r>
              <a:rPr lang="ru-RU" sz="3500" dirty="0">
                <a:solidFill>
                  <a:prstClr val="black"/>
                </a:solidFill>
              </a:rPr>
              <a:t>заявление </a:t>
            </a:r>
            <a:r>
              <a:rPr lang="ru-RU" sz="3500" dirty="0">
                <a:solidFill>
                  <a:prstClr val="black"/>
                </a:solidFill>
                <a:hlinkClick r:id="rId7"/>
              </a:rPr>
              <a:t>(о предоставлении государственной услуги по организации временного трудоустройства несовершеннолетних граждан в возрасте от 14 до 18 лет в свободное от учебы время</a:t>
            </a:r>
            <a:r>
              <a:rPr lang="ru-RU" sz="3500" dirty="0">
                <a:solidFill>
                  <a:prstClr val="black"/>
                </a:solidFill>
              </a:rPr>
              <a:t>);</a:t>
            </a:r>
          </a:p>
          <a:p>
            <a:pPr lvl="0"/>
            <a:r>
              <a:rPr lang="ru-RU" sz="3500" b="1" dirty="0">
                <a:solidFill>
                  <a:prstClr val="black"/>
                </a:solidFill>
              </a:rPr>
              <a:t>копия паспорта</a:t>
            </a:r>
            <a:r>
              <a:rPr lang="ru-RU" sz="3500" dirty="0">
                <a:solidFill>
                  <a:prstClr val="black"/>
                </a:solidFill>
              </a:rPr>
              <a:t> (листы с фото и с регистрацией </a:t>
            </a:r>
            <a:r>
              <a:rPr lang="ru-RU" sz="3500" b="1" dirty="0">
                <a:solidFill>
                  <a:prstClr val="black"/>
                </a:solidFill>
              </a:rPr>
              <a:t>по месту жительства в Санкт-Петербурге</a:t>
            </a:r>
            <a:r>
              <a:rPr lang="ru-RU" sz="3500" dirty="0">
                <a:solidFill>
                  <a:prstClr val="black"/>
                </a:solidFill>
              </a:rPr>
              <a:t>);</a:t>
            </a:r>
          </a:p>
          <a:p>
            <a:pPr lvl="0"/>
            <a:r>
              <a:rPr lang="ru-RU" sz="3500" dirty="0">
                <a:solidFill>
                  <a:prstClr val="black"/>
                </a:solidFill>
              </a:rPr>
              <a:t>справка из образовательной организации об обучении несовершеннолетнего;</a:t>
            </a:r>
          </a:p>
          <a:p>
            <a:pPr lvl="0"/>
            <a:r>
              <a:rPr lang="ru-RU" sz="3500" dirty="0">
                <a:solidFill>
                  <a:prstClr val="black"/>
                </a:solidFill>
              </a:rPr>
              <a:t>копия реквизитов банковского счета МИР для рублевого зачисления;</a:t>
            </a:r>
          </a:p>
          <a:p>
            <a:pPr lvl="0"/>
            <a:r>
              <a:rPr lang="ru-RU" sz="3500" dirty="0">
                <a:solidFill>
                  <a:prstClr val="black"/>
                </a:solidFill>
              </a:rPr>
              <a:t>для людей с инвалидностью – ИПРА</a:t>
            </a:r>
            <a:r>
              <a:rPr lang="ru-RU" sz="35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ru-RU" sz="29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3600" dirty="0" smtClean="0">
                <a:solidFill>
                  <a:prstClr val="black"/>
                </a:solidFill>
              </a:rPr>
              <a:t>* образцы заявлений можно скачать по ссылке: </a:t>
            </a:r>
            <a:r>
              <a:rPr lang="en-US" sz="3300" dirty="0">
                <a:solidFill>
                  <a:prstClr val="black"/>
                </a:solidFill>
              </a:rPr>
              <a:t>https://www.r21.spb.ru/empl/news/detail.htm?id=11329704@egNews</a:t>
            </a:r>
            <a:endParaRPr lang="ru-RU" sz="3300" dirty="0" smtClean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ru-RU" sz="23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51590" y="180452"/>
            <a:ext cx="4061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АГЕНТСТВО ЗАНЯТОСТИ НАСЕЛЕНИЯ </a:t>
            </a:r>
          </a:p>
          <a:p>
            <a:r>
              <a:rPr lang="ru-RU" sz="16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ЦЕНТРАЛЬНОГО РАЙОНА</a:t>
            </a:r>
          </a:p>
          <a:p>
            <a:r>
              <a:rPr lang="ru-RU" sz="1600" b="1" spc="100" dirty="0" smtClean="0">
                <a:solidFill>
                  <a:schemeClr val="bg1"/>
                </a:solidFill>
                <a:latin typeface="PT Sans" pitchFamily="34" charset="-52"/>
                <a:ea typeface="PT Sans" pitchFamily="34" charset="-52"/>
              </a:rPr>
              <a:t>САНКТ-ПЕТЕРБУРГА</a:t>
            </a:r>
            <a:endParaRPr lang="ru-RU" sz="1600" b="1" spc="100" dirty="0">
              <a:solidFill>
                <a:schemeClr val="bg1"/>
              </a:solidFill>
              <a:latin typeface="PT Sans" pitchFamily="34" charset="-52"/>
              <a:ea typeface="PT Sans" pitchFamily="34" charset="-5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44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PT Sans</vt:lpstr>
      <vt:lpstr>Тема Office</vt:lpstr>
      <vt:lpstr>Временное трудоустройство несовершеннолетних граждан 14-18 лет в свободное от учебы время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Arina</dc:creator>
  <cp:lastModifiedBy>Любушкина Елена Владимировна</cp:lastModifiedBy>
  <cp:revision>49</cp:revision>
  <cp:lastPrinted>2020-01-20T13:04:01Z</cp:lastPrinted>
  <dcterms:created xsi:type="dcterms:W3CDTF">2019-06-17T15:12:02Z</dcterms:created>
  <dcterms:modified xsi:type="dcterms:W3CDTF">2020-06-17T09:38:33Z</dcterms:modified>
</cp:coreProperties>
</file>