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7" r:id="rId5"/>
    <p:sldId id="277" r:id="rId6"/>
    <p:sldId id="267" r:id="rId7"/>
    <p:sldId id="268" r:id="rId8"/>
    <p:sldId id="269" r:id="rId9"/>
    <p:sldId id="271" r:id="rId10"/>
    <p:sldId id="262" r:id="rId11"/>
    <p:sldId id="273" r:id="rId12"/>
    <p:sldId id="274" r:id="rId13"/>
    <p:sldId id="275" r:id="rId14"/>
  </p:sldIdLst>
  <p:sldSz cx="12192000" cy="6858000"/>
  <p:notesSz cx="6761163" cy="9942513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52" autoAdjust="0"/>
  </p:normalViewPr>
  <p:slideViewPr>
    <p:cSldViewPr snapToGrid="0">
      <p:cViewPr varScale="1">
        <p:scale>
          <a:sx n="116" d="100"/>
          <a:sy n="116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Динамика изменения количества </a:t>
            </a:r>
            <a:r>
              <a:rPr lang="ru-RU" sz="16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обращений граждан   </a:t>
            </a:r>
            <a:endParaRPr lang="ru-RU" sz="1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10721139763959306"/>
          <c:y val="6.5589106140484826E-2"/>
        </c:manualLayout>
      </c:layout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  <c:spPr>
        <a:gradFill>
          <a:gsLst>
            <a:gs pos="0">
              <a:srgbClr val="1B587C">
                <a:lumMod val="89000"/>
              </a:srgbClr>
            </a:gs>
            <a:gs pos="23000">
              <a:srgbClr val="1B587C">
                <a:lumMod val="89000"/>
              </a:srgbClr>
            </a:gs>
            <a:gs pos="100000">
              <a:srgbClr val="1B587C">
                <a:lumMod val="75000"/>
              </a:srgbClr>
            </a:gs>
            <a:gs pos="97000">
              <a:srgbClr val="1B587C">
                <a:lumMod val="50000"/>
              </a:srgbClr>
            </a:gs>
          </a:gsLst>
          <a:path path="circle">
            <a:fillToRect l="50000" t="50000" r="50000" b="50000"/>
          </a:path>
        </a:gradFill>
      </c:spPr>
    </c:sideWall>
    <c:backWall>
      <c:thickness val="0"/>
      <c:spPr>
        <a:gradFill>
          <a:gsLst>
            <a:gs pos="0">
              <a:srgbClr val="1B587C">
                <a:lumMod val="89000"/>
              </a:srgbClr>
            </a:gs>
            <a:gs pos="23000">
              <a:srgbClr val="1B587C">
                <a:lumMod val="89000"/>
              </a:srgbClr>
            </a:gs>
            <a:gs pos="100000">
              <a:srgbClr val="1B587C">
                <a:lumMod val="75000"/>
              </a:srgbClr>
            </a:gs>
            <a:gs pos="97000">
              <a:srgbClr val="1B587C">
                <a:lumMod val="50000"/>
              </a:srgbClr>
            </a:gs>
          </a:gsLst>
          <a:path path="circle">
            <a:fillToRect l="50000" t="50000" r="50000" b="50000"/>
          </a:path>
        </a:gradFill>
      </c:spPr>
    </c:backWall>
    <c:plotArea>
      <c:layout>
        <c:manualLayout>
          <c:layoutTarget val="inner"/>
          <c:xMode val="edge"/>
          <c:yMode val="edge"/>
          <c:x val="6.0916406495913102E-2"/>
          <c:y val="1.1303578124596637E-2"/>
          <c:w val="0.91396155496390974"/>
          <c:h val="0.951555135316381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вопросы, относящиеся к защите прав потребителей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2">
                        <a:lumMod val="25000"/>
                        <a:lumOff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1009</c:v>
                </c:pt>
                <c:pt idx="1">
                  <c:v>901</c:v>
                </c:pt>
                <c:pt idx="2">
                  <c:v>873</c:v>
                </c:pt>
                <c:pt idx="3">
                  <c:v>803</c:v>
                </c:pt>
                <c:pt idx="4">
                  <c:v>705</c:v>
                </c:pt>
                <c:pt idx="5">
                  <c:v>725</c:v>
                </c:pt>
                <c:pt idx="6">
                  <c:v>967</c:v>
                </c:pt>
                <c:pt idx="7">
                  <c:v>928</c:v>
                </c:pt>
                <c:pt idx="8">
                  <c:v>1080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2">
                        <a:lumMod val="25000"/>
                        <a:lumOff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153</c:v>
                </c:pt>
                <c:pt idx="1">
                  <c:v>128</c:v>
                </c:pt>
                <c:pt idx="2">
                  <c:v>93</c:v>
                </c:pt>
                <c:pt idx="3">
                  <c:v>14</c:v>
                </c:pt>
                <c:pt idx="4">
                  <c:v>9</c:v>
                </c:pt>
                <c:pt idx="5">
                  <c:v>5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1007432"/>
        <c:axId val="141016008"/>
        <c:axId val="141016392"/>
      </c:bar3DChart>
      <c:catAx>
        <c:axId val="141007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25000"/>
                    <a:lumOff val="75000"/>
                  </a:schemeClr>
                </a:solidFill>
              </a:defRPr>
            </a:pPr>
            <a:endParaRPr lang="ru-RU"/>
          </a:p>
        </c:txPr>
        <c:crossAx val="141016008"/>
        <c:crosses val="autoZero"/>
        <c:auto val="1"/>
        <c:lblAlgn val="ctr"/>
        <c:lblOffset val="100"/>
        <c:noMultiLvlLbl val="0"/>
      </c:catAx>
      <c:valAx>
        <c:axId val="141016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25000"/>
                    <a:lumOff val="75000"/>
                  </a:schemeClr>
                </a:solidFill>
              </a:defRPr>
            </a:pPr>
            <a:endParaRPr lang="ru-RU"/>
          </a:p>
        </c:txPr>
        <c:crossAx val="141007432"/>
        <c:crosses val="autoZero"/>
        <c:crossBetween val="between"/>
      </c:valAx>
      <c:serAx>
        <c:axId val="141016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41016008"/>
        <c:crosses val="autoZero"/>
      </c:serAx>
      <c:spPr>
        <a:gradFill>
          <a:gsLst>
            <a:gs pos="0">
              <a:srgbClr val="1B587C">
                <a:lumMod val="89000"/>
              </a:srgbClr>
            </a:gs>
            <a:gs pos="23000">
              <a:srgbClr val="1B587C">
                <a:lumMod val="89000"/>
              </a:srgbClr>
            </a:gs>
            <a:gs pos="100000">
              <a:srgbClr val="1B587C">
                <a:lumMod val="75000"/>
              </a:srgbClr>
            </a:gs>
            <a:gs pos="97000">
              <a:srgbClr val="1B587C">
                <a:lumMod val="50000"/>
              </a:srgbClr>
            </a:gs>
          </a:gsLst>
          <a:path path="circle">
            <a:fillToRect l="50000" t="50000" r="50000" b="50000"/>
          </a:path>
        </a:gradFill>
      </c:spPr>
    </c:plotArea>
    <c:legend>
      <c:legendPos val="r"/>
      <c:layout>
        <c:manualLayout>
          <c:xMode val="edge"/>
          <c:yMode val="edge"/>
          <c:x val="8.8309321016885378E-2"/>
          <c:y val="0.80781583606471785"/>
          <c:w val="0.52919565304017513"/>
          <c:h val="0.10773942584847208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50000"/>
                  <a:lumOff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194FFE89-DD1A-434A-B46E-FC01616819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05BBA22-1009-4062-B497-20D4D1F420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003D6EC-8D86-40AE-BCDD-CB01875363F0}" type="datetime1">
              <a:rPr lang="ru-RU" smtClean="0"/>
              <a:t>28.11.2019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65305A3-EF7C-4109-870C-75957F87F8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A65183E6-2BF7-4148-8288-DCAD651FB9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6FCA6C9-E2E2-4922-B1A7-E6462166C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9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BC66B-B4AC-4633-A1A7-233B774CF881}" type="datetime1">
              <a:rPr lang="ru-RU" smtClean="0"/>
              <a:pPr/>
              <a:t>28.11.2019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C70E52-1238-4A7F-867E-2F90BFCA0D6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3458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64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949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36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753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31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564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716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645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38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685801" y="1869601"/>
            <a:ext cx="10840914" cy="3921600"/>
          </a:xfrm>
        </p:spPr>
        <p:txBody>
          <a:bodyPr rtlCol="0" anchor="t" anchorCtr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C2C154-9245-4EAA-8ADE-33D1A7EC5680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8" name="Прямая соединительная линия 7">
            <a:extLst>
              <a:ext uri="{FF2B5EF4-FFF2-40B4-BE49-F238E27FC236}">
                <a16:creationId xmlns="" xmlns:a16="http://schemas.microsoft.com/office/drawing/2014/main" id="{328F7C25-BFB6-430F-87B6-7D0D2C7493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rtlCol="0" anchor="ctr">
            <a:normAutofit/>
          </a:bodyPr>
          <a:lstStyle>
            <a:lvl1pPr algn="l">
              <a:defRPr sz="30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733800"/>
            <a:ext cx="10840914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70F7E0-5A37-4C1B-B001-12D253A333A6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 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E4AE4C-9F8E-41E2-89BA-C86A7744736A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 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65BCD0-99CC-4906-918D-1116AF1A79A1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6500" y="2716272"/>
            <a:ext cx="8683625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2476500" y="5137736"/>
            <a:ext cx="8683625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9A8996FA-BFC3-4EAC-AAB9-45C2EF3838CE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52450" y="1874308"/>
            <a:ext cx="3814235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4648200" y="0"/>
            <a:ext cx="754380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52450" y="3134308"/>
            <a:ext cx="3814235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64A484-6A61-465E-A582-FF16A82B5833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заголовка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Celestia-R1---OverlayContentHD.png">
            <a:extLst>
              <a:ext uri="{FF2B5EF4-FFF2-40B4-BE49-F238E27FC236}">
                <a16:creationId xmlns=""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85799" y="1881824"/>
            <a:ext cx="10840914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276643-78B9-443D-A21B-5D8D71E872B6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Текст 5">
            <a:extLst>
              <a:ext uri="{FF2B5EF4-FFF2-40B4-BE49-F238E27FC236}">
                <a16:creationId xmlns=""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6192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2" name="Текст 2">
            <a:extLst>
              <a:ext uri="{FF2B5EF4-FFF2-40B4-BE49-F238E27FC236}">
                <a16:creationId xmlns=""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5799" y="2914650"/>
            <a:ext cx="10840914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Текст 5">
            <a:extLst>
              <a:ext uri="{FF2B5EF4-FFF2-40B4-BE49-F238E27FC236}">
                <a16:creationId xmlns=""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65366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1" name="Текст 5">
            <a:extLst>
              <a:ext uri="{FF2B5EF4-FFF2-40B4-BE49-F238E27FC236}">
                <a16:creationId xmlns=""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48424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9" name="Текст 5">
            <a:extLst>
              <a:ext uri="{FF2B5EF4-FFF2-40B4-BE49-F238E27FC236}">
                <a16:creationId xmlns=""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82308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8" name="Текст 5">
            <a:extLst>
              <a:ext uri="{FF2B5EF4-FFF2-40B4-BE49-F238E27FC236}">
                <a16:creationId xmlns=""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99250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cxnSp>
        <p:nvCxnSpPr>
          <p:cNvPr id="14" name="Прямая соединительная линия 13">
            <a:extLst>
              <a:ext uri="{FF2B5EF4-FFF2-40B4-BE49-F238E27FC236}">
                <a16:creationId xmlns="" xmlns:a16="http://schemas.microsoft.com/office/drawing/2014/main" id="{CC5A0CF1-9FE7-4149-97DC-5221639144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" name="Рисунок 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085849" y="2255967"/>
            <a:ext cx="6610351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ADD9B9-C473-4B24-8BB0-CAA4E6C33546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прав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657974" y="995968"/>
            <a:ext cx="4848225" cy="1260000"/>
          </a:xfrm>
        </p:spPr>
        <p:txBody>
          <a:bodyPr rtlCol="0" anchor="ctr" anchorCtr="0">
            <a:normAutofit/>
          </a:bodyPr>
          <a:lstStyle>
            <a:lvl1pPr algn="l">
              <a:defRPr sz="3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4" name="Рисунок 2"/>
          <p:cNvSpPr>
            <a:spLocks noGrp="1" noChangeAspect="1"/>
          </p:cNvSpPr>
          <p:nvPr>
            <p:ph type="pic" idx="1" hasCustomPrompt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6657974" y="2255968"/>
            <a:ext cx="4848225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38CDBD-D89E-4D27-9D3E-D8C8B6B71053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 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Надпись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11" name="Надпись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rtlCol="0"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0" name="Текст 9"/>
          <p:cNvSpPr>
            <a:spLocks noGrp="1"/>
          </p:cNvSpPr>
          <p:nvPr>
            <p:ph type="body" sz="quarter" idx="13"/>
          </p:nvPr>
        </p:nvSpPr>
        <p:spPr>
          <a:xfrm>
            <a:off x="1426408" y="3352800"/>
            <a:ext cx="9339184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7" name="Прямоугольник: Скругленные углы 6">
            <a:extLst>
              <a:ext uri="{FF2B5EF4-FFF2-40B4-BE49-F238E27FC236}">
                <a16:creationId xmlns=""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7375" y="4021138"/>
            <a:ext cx="8486775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404BFC-187B-4B4A-9A90-8ECAA71AACA0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Celestia-R1---OverlayContentHD.png">
            <a:extLst>
              <a:ext uri="{FF2B5EF4-FFF2-40B4-BE49-F238E27FC236}">
                <a16:creationId xmlns=""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85799" y="1869599"/>
            <a:ext cx="5202071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98270" y="1869599"/>
            <a:ext cx="5228444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31448E-31CF-4ED5-B8E5-44B98EED9B66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2" name="Прямая соединительная линия 11">
            <a:extLst>
              <a:ext uri="{FF2B5EF4-FFF2-40B4-BE49-F238E27FC236}">
                <a16:creationId xmlns="" xmlns:a16="http://schemas.microsoft.com/office/drawing/2014/main" id="{8031B0A9-3E16-4C5B-A6CE-045BCB91A0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9" name="Прямоугольник: Скругленные углы 8">
            <a:extLst>
              <a:ext uri="{FF2B5EF4-FFF2-40B4-BE49-F238E27FC236}">
                <a16:creationId xmlns=""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D5F7A5-016A-40DC-9267-CD570A4FFE11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E8539E0A-8009-4A6E-A7A1-5AEFA52206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BC311F64-DBA9-4949-B98F-AC0ACC89C4D6}" type="datetime1">
              <a:rPr lang="ru-RU" noProof="0" smtClean="0"/>
              <a:t>28.11.2019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edit-your-school-presentation-44445997-6769-4d44-8b30-f9e3050adbfb?ui=ru-RU&amp;rs=ru-RU&amp;ad=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3200" i="1" dirty="0" smtClean="0"/>
              <a:t>В ДИАЛОГЕ С гражданами</a:t>
            </a:r>
            <a:endParaRPr lang="ru-RU" sz="3200" i="1" dirty="0"/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=""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1547813" y="2459504"/>
            <a:ext cx="9096374" cy="2844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ru-RU" sz="6000" dirty="0"/>
              <a:t>р</a:t>
            </a:r>
            <a:r>
              <a:rPr lang="ru-RU" sz="6000" dirty="0" smtClean="0"/>
              <a:t>абота с населением,</a:t>
            </a:r>
          </a:p>
          <a:p>
            <a:pPr algn="ctr" rtl="0"/>
            <a:r>
              <a:rPr lang="ru-RU" sz="6000" dirty="0"/>
              <a:t>о</a:t>
            </a:r>
            <a:r>
              <a:rPr lang="ru-RU" sz="6000" dirty="0" smtClean="0"/>
              <a:t>существление защиты прав потребителей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 smtClean="0"/>
              <a:t>Заключение</a:t>
            </a:r>
            <a:endParaRPr lang="ru-RU" dirty="0"/>
          </a:p>
        </p:txBody>
      </p:sp>
      <p:pic>
        <p:nvPicPr>
          <p:cNvPr id="7" name="Рисунок 6" descr="Значок лупы">
            <a:extLst>
              <a:ext uri="{FF2B5EF4-FFF2-40B4-BE49-F238E27FC236}">
                <a16:creationId xmlns="" xmlns:a16="http://schemas.microsoft.com/office/drawing/2014/main" id="{AAE36621-6FAB-4009-9D5C-CE767DF10D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7772" y="894451"/>
            <a:ext cx="685800" cy="6858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69600"/>
            <a:ext cx="10840914" cy="4844238"/>
          </a:xfrm>
        </p:spPr>
        <p:txBody>
          <a:bodyPr rtlCol="0">
            <a:normAutofit/>
          </a:bodyPr>
          <a:lstStyle/>
          <a:p>
            <a:r>
              <a:rPr lang="ru-RU" sz="2000" dirty="0" smtClean="0"/>
              <a:t>В </a:t>
            </a:r>
            <a:r>
              <a:rPr lang="ru-RU" sz="2000" dirty="0"/>
              <a:t>отличие от общественных организаций, которые свободны в выборе своей основной задачи, </a:t>
            </a:r>
            <a:r>
              <a:rPr lang="ru-RU" sz="2800" dirty="0"/>
              <a:t>за органами местного самоуправления закреплена действующим законодательством обязанность по осуществлению защиты прав потребителей.  </a:t>
            </a:r>
          </a:p>
          <a:p>
            <a:r>
              <a:rPr lang="ru-RU" sz="2000" dirty="0"/>
              <a:t>Со стороны муниципалитетов </a:t>
            </a:r>
            <a:r>
              <a:rPr lang="ru-RU" sz="2000" dirty="0" smtClean="0"/>
              <a:t>важно </a:t>
            </a:r>
            <a:r>
              <a:rPr lang="ru-RU" sz="2000" dirty="0"/>
              <a:t>обеспечить население возможностью защиты своих прав, обеспечить оперативную защиту интересов потребителей непосредственно по месту жительства граждан.</a:t>
            </a:r>
          </a:p>
          <a:p>
            <a:r>
              <a:rPr lang="ru-RU" sz="2000" dirty="0"/>
              <a:t>Важно выработать механизм взаимодействия участников системы защиты прав потребителей, обеспечить население правом выбора структуры, куда они могут обратиться за помощью в случае нарушения их прав.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2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255373"/>
            <a:ext cx="10840914" cy="6137189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Из стратегии</a:t>
            </a: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>отмечена важность осуществления защиты прав потребителей органами местного самоуправления</a:t>
            </a:r>
            <a:br>
              <a:rPr lang="ru-RU" sz="2000" dirty="0"/>
            </a:br>
            <a:r>
              <a:rPr lang="ru-RU" sz="2000" dirty="0"/>
              <a:t>В соответствии с Законом Российской Федерации от 07.02.1992 N 2300-1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"О защите прав потребителей" органы местного самоуправления в пределах своей компетенции имеют возможность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обеспечить </a:t>
            </a:r>
            <a:r>
              <a:rPr lang="ru-RU" sz="2200" b="1" dirty="0"/>
              <a:t>оперативную защиту интересов потребителей непосредственно по месту жительства граждан, поскольку они максимально приближены к населению</a:t>
            </a:r>
            <a:r>
              <a:rPr lang="ru-RU" sz="2200" b="1" dirty="0" smtClean="0"/>
              <a:t>.</a:t>
            </a:r>
            <a:br>
              <a:rPr lang="ru-RU" sz="2200" b="1" dirty="0" smtClean="0"/>
            </a:br>
            <a:r>
              <a:rPr lang="ru-RU" sz="2200" b="1" dirty="0" smtClean="0"/>
              <a:t> </a:t>
            </a:r>
            <a:r>
              <a:rPr lang="ru-RU" sz="2400" b="1" dirty="0"/>
              <a:t>Данное обстоятельство определяет безусловный приоритет для граждан при выборе структуры, куда они могут обратиться за помощью в случае нарушения их прав.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0355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1305F2-4D75-4D76-BA59-F00627AB8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095632"/>
          </a:xfrm>
        </p:spPr>
        <p:txBody>
          <a:bodyPr rtlCol="0">
            <a:normAutofit/>
          </a:bodyPr>
          <a:lstStyle/>
          <a:p>
            <a:pPr rtl="0"/>
            <a:r>
              <a:rPr lang="ru-RU" dirty="0" smtClean="0"/>
              <a:t>Основные аспекты работы с населением:</a:t>
            </a:r>
            <a:br>
              <a:rPr lang="ru-RU" dirty="0" smtClean="0"/>
            </a:br>
            <a:r>
              <a:rPr lang="ru-RU" dirty="0" smtClean="0"/>
              <a:t>защита прав потребителей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CB4E0E-ECE5-4628-8AFC-87C9EFB0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05233"/>
            <a:ext cx="10840914" cy="4868562"/>
          </a:xfrm>
        </p:spPr>
        <p:txBody>
          <a:bodyPr rtlCol="0">
            <a:normAutofit lnSpcReduction="10000"/>
          </a:bodyPr>
          <a:lstStyle/>
          <a:p>
            <a:r>
              <a:rPr lang="ru-RU" sz="2000" dirty="0"/>
              <a:t>оказание бесплатной юридической помощи гражданам в рамках досудебного урегулирования споров и при обращении граждан в суды в рамках компетенции муниципалитета</a:t>
            </a:r>
          </a:p>
          <a:p>
            <a:r>
              <a:rPr lang="ru-RU" sz="2000" dirty="0"/>
              <a:t>повышение правовой грамотности населения</a:t>
            </a:r>
          </a:p>
          <a:p>
            <a:r>
              <a:rPr lang="ru-RU" sz="2000" dirty="0"/>
              <a:t>изучение при работе с населением конкретных сфер (жилищно-коммунальные услуги, бытовое обслуживание населения, медицинские услуги, транспортные услуги, строительство, купля-продажа товаров) для дальнейшей проработки проблемных участков с целью повышения уровня комфорта проживания граждан на территории муниципалитета (путем анализа, поступающих устных и письменных обращений, обращений через информационно-телекоммуникационную сеть «Интернет»)</a:t>
            </a:r>
          </a:p>
          <a:p>
            <a:r>
              <a:rPr lang="ru-RU" sz="2000" dirty="0"/>
              <a:t>организация оперативной работы по реализации законодательства по защите прав потребителей на территории МО г. Колпино на основе безвозмездности, беспристрастности, индивидуального подхода к каждому потребителю</a:t>
            </a:r>
          </a:p>
          <a:p>
            <a:r>
              <a:rPr lang="ru-RU" sz="2000" dirty="0"/>
              <a:t>осуществление комплекса мер, направленных на соблюдение исполнителями услуг, изготовителями, продавцами положений действующего законодательства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6265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 8" descr="Значок колонны">
            <a:extLst>
              <a:ext uri="{FF2B5EF4-FFF2-40B4-BE49-F238E27FC236}">
                <a16:creationId xmlns="" xmlns:a16="http://schemas.microsoft.com/office/drawing/2014/main" id="{FC7E2CCC-C53E-454B-9DE0-F2484BA0FF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577705" y="1524000"/>
            <a:ext cx="1905000" cy="1905000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313" y="848497"/>
            <a:ext cx="8786873" cy="5519352"/>
          </a:xfrm>
        </p:spPr>
        <p:txBody>
          <a:bodyPr rtlCol="0">
            <a:normAutofit/>
          </a:bodyPr>
          <a:lstStyle/>
          <a:p>
            <a:pPr algn="ctr"/>
            <a:r>
              <a:rPr lang="ru-RU" sz="1400" b="1" dirty="0" smtClean="0"/>
              <a:t>ПОЛНОМОЧИЯ МУНИЦИПАЛИТЕТА В ОБЛАСТИ ЗАЩИТЫ ПРАВ ПОТРЕБИТЕЛЕЙ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>В целях защиты прав потребителей на территории муниципального образования органы местного самоуправления вправе:</a:t>
            </a:r>
            <a:br>
              <a:rPr lang="ru-RU" sz="1300" b="1" dirty="0"/>
            </a:br>
            <a:r>
              <a:rPr lang="ru-RU" sz="1300" b="1" dirty="0"/>
              <a:t>рассматривать обращения потребителей, консультировать их по вопросам защиты прав потребителей</a:t>
            </a:r>
            <a:r>
              <a:rPr lang="ru-RU" sz="1300" b="1" dirty="0" smtClean="0"/>
              <a:t>;</a:t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>обращаться в суды в защиту прав потребителей (неопределенного круга потребителей);</a:t>
            </a:r>
            <a:br>
              <a:rPr lang="ru-RU" sz="1300" b="1" dirty="0"/>
            </a:br>
            <a:r>
              <a:rPr lang="ru-RU" sz="1300" b="1" dirty="0"/>
              <a:t>разрабатывать муниципальные программы по защите прав потребителей</a:t>
            </a:r>
            <a:r>
              <a:rPr lang="ru-RU" sz="1300" b="1" dirty="0" smtClean="0"/>
              <a:t>.</a:t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>При выявлении по обращению потребителя товаров (работ, услуг) ненадлежащего качества, а также опасных для жизни, здоровья, имущества потребителей и окружающей среды органы местного самоуправления незамедлительно извещают об этом федеральные органы исполнительной власти, осуществляющие контроль за качеством и безопасностью товаров (работ, услуг).</a:t>
            </a:r>
            <a:br>
              <a:rPr lang="ru-RU" sz="1300" b="1" dirty="0"/>
            </a:br>
            <a:r>
              <a:rPr lang="ru-RU" sz="4400" b="1" dirty="0"/>
              <a:t/>
            </a:r>
            <a:br>
              <a:rPr lang="ru-RU" sz="4400" b="1" dirty="0"/>
            </a:b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100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contrast="8000"/>
          </a:blip>
          <a:stretch>
            <a:fillRect/>
          </a:stretch>
        </p:blipFill>
        <p:spPr>
          <a:xfrm>
            <a:off x="2553837" y="337616"/>
            <a:ext cx="1036410" cy="1337180"/>
          </a:xfrm>
          <a:prstGeom prst="rect">
            <a:avLst/>
          </a:prstGeom>
          <a:effectLst>
            <a:softEdge rad="317500"/>
          </a:effectLst>
          <a:scene3d>
            <a:camera prst="orthographicFront"/>
            <a:lightRig rig="freezing" dir="t">
              <a:rot lat="0" lon="0" rev="3000000"/>
            </a:lightRig>
          </a:scene3d>
          <a:sp3d prstMaterial="softEdge">
            <a:bevelT w="101600" prst="riblet"/>
            <a:bevelB prst="angle"/>
          </a:sp3d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F32E04-E3CE-4175-B0D3-33D69BCB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874308"/>
            <a:ext cx="3814235" cy="599385"/>
          </a:xfrm>
        </p:spPr>
        <p:txBody>
          <a:bodyPr rtlCol="0"/>
          <a:lstStyle/>
          <a:p>
            <a:pPr rtl="0"/>
            <a:r>
              <a:rPr lang="ru-RU" dirty="0" smtClean="0"/>
              <a:t>За </a:t>
            </a:r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4" name="Текст 3">
            <a:extLst>
              <a:ext uri="{FF2B5EF4-FFF2-40B4-BE49-F238E27FC236}">
                <a16:creationId xmlns="" xmlns:a16="http://schemas.microsoft.com/office/drawing/2014/main" id="{5BA0452F-E4D7-4ED7-A292-A7A5A20AC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137" y="2673205"/>
            <a:ext cx="4928135" cy="3612265"/>
          </a:xfrm>
        </p:spPr>
        <p:txBody>
          <a:bodyPr rtlCol="0">
            <a:noAutofit/>
          </a:bodyPr>
          <a:lstStyle/>
          <a:p>
            <a:pPr algn="just"/>
            <a:r>
              <a:rPr lang="ru-RU" sz="1200" dirty="0" smtClean="0"/>
              <a:t>С </a:t>
            </a:r>
            <a:r>
              <a:rPr lang="ru-RU" sz="1200" dirty="0"/>
              <a:t>целью </a:t>
            </a:r>
            <a:r>
              <a:rPr lang="ru-RU" sz="1200" dirty="0" smtClean="0"/>
              <a:t>взаимодействия с населением муниципального образования, в том числе решения </a:t>
            </a:r>
            <a:r>
              <a:rPr lang="ru-RU" sz="1200" dirty="0"/>
              <a:t>вопроса местного значения осуществление защиты прав потребителей Закона Санкт-Петербурга от 23.09.2009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N </a:t>
            </a:r>
            <a:r>
              <a:rPr lang="ru-RU" sz="1200" dirty="0"/>
              <a:t>420-79 «Об организации местного самоуправления в Санкт-Петербурге» </a:t>
            </a:r>
            <a:r>
              <a:rPr lang="ru-RU" sz="1200" dirty="0" smtClean="0"/>
              <a:t>муниципалитетом </a:t>
            </a:r>
            <a:r>
              <a:rPr lang="ru-RU" sz="1200" dirty="0"/>
              <a:t>в течение </a:t>
            </a:r>
            <a:r>
              <a:rPr lang="ru-RU" sz="1200" dirty="0" smtClean="0"/>
              <a:t>2019 </a:t>
            </a:r>
            <a:r>
              <a:rPr lang="ru-RU" sz="1200" dirty="0"/>
              <a:t>года проведена работа в соответствии со ст. 44 Закона РФ от 07.02.1992 № </a:t>
            </a:r>
            <a:r>
              <a:rPr lang="ru-RU" sz="1100" dirty="0"/>
              <a:t>2300-1</a:t>
            </a:r>
            <a:r>
              <a:rPr lang="ru-RU" sz="1200" dirty="0"/>
              <a:t> «О защите прав потребителей» по осуществлению защиты прав потребителей на территории МО г. Колпино:</a:t>
            </a:r>
          </a:p>
          <a:p>
            <a:pPr algn="just"/>
            <a:r>
              <a:rPr lang="ru-RU" sz="1200" dirty="0"/>
              <a:t>- рассмотрено жалоб (письменных, устных) </a:t>
            </a:r>
            <a:r>
              <a:rPr lang="ru-RU" sz="1200" dirty="0" smtClean="0"/>
              <a:t>граждан, </a:t>
            </a:r>
            <a:r>
              <a:rPr lang="ru-RU" sz="1200" dirty="0"/>
              <a:t>проведено консультирование </a:t>
            </a:r>
            <a:r>
              <a:rPr lang="ru-RU" sz="1200" dirty="0" smtClean="0"/>
              <a:t>населения </a:t>
            </a:r>
            <a:r>
              <a:rPr lang="ru-RU" sz="1200" dirty="0"/>
              <a:t>по вопросам защиты их </a:t>
            </a:r>
            <a:r>
              <a:rPr lang="ru-RU" sz="1200" dirty="0" smtClean="0"/>
              <a:t>прав и законных интересов 870 (из них 77 письменных);</a:t>
            </a:r>
            <a:endParaRPr lang="ru-RU" sz="1200" dirty="0"/>
          </a:p>
          <a:p>
            <a:pPr algn="just"/>
            <a:r>
              <a:rPr lang="ru-RU" sz="1200" dirty="0"/>
              <a:t>- оказана помощь потребителям в составлении исковых заявлений, принято участие в судебных процессах по спорам о защите прав потребителей в качестве уполномоченного органа, вступающего в процесс в целях дачи заключения по делу 64.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528983"/>
              </p:ext>
            </p:extLst>
          </p:nvPr>
        </p:nvGraphicFramePr>
        <p:xfrm>
          <a:off x="5717407" y="0"/>
          <a:ext cx="6474594" cy="685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4296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EC826E-72DB-45B4-B092-DA86DA68C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836202"/>
          </a:xfrm>
        </p:spPr>
        <p:txBody>
          <a:bodyPr rtlCol="0">
            <a:normAutofit/>
          </a:bodyPr>
          <a:lstStyle/>
          <a:p>
            <a:pPr algn="ctr" rtl="0"/>
            <a:r>
              <a:rPr lang="ru-RU" dirty="0" smtClean="0"/>
              <a:t>Алгоритм работы с населением 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D935431-5E3F-4C1A-BED1-C5BC3D661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9" y="1537443"/>
            <a:ext cx="10840914" cy="1377207"/>
          </a:xfrm>
        </p:spPr>
        <p:txBody>
          <a:bodyPr rtlCol="0"/>
          <a:lstStyle/>
          <a:p>
            <a:pPr algn="ctr"/>
            <a:r>
              <a:rPr lang="ru-RU" sz="2000" dirty="0"/>
              <a:t>Алгоритм работы муниципалитета</a:t>
            </a:r>
            <a:br>
              <a:rPr lang="ru-RU" sz="2000" dirty="0"/>
            </a:br>
            <a:r>
              <a:rPr lang="ru-RU" sz="2000" dirty="0"/>
              <a:t>в случае выявления (по обращениям граждан) нарушений норм действующего законодательства со стороны хозяйствующих субъектов </a:t>
            </a:r>
          </a:p>
        </p:txBody>
      </p:sp>
      <p:sp>
        <p:nvSpPr>
          <p:cNvPr id="32" name="Текст 31">
            <a:extLst>
              <a:ext uri="{FF2B5EF4-FFF2-40B4-BE49-F238E27FC236}">
                <a16:creationId xmlns="" xmlns:a16="http://schemas.microsoft.com/office/drawing/2014/main" id="{E9D7F99C-4A63-4AF2-8DFC-783C463444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75878" y="3298265"/>
            <a:ext cx="2255208" cy="1802840"/>
          </a:xfrm>
        </p:spPr>
        <p:txBody>
          <a:bodyPr rtlCol="0"/>
          <a:lstStyle/>
          <a:p>
            <a:pPr>
              <a:spcAft>
                <a:spcPts val="0"/>
              </a:spcAft>
            </a:pPr>
            <a:r>
              <a:rPr lang="ru-RU" dirty="0"/>
              <a:t>определение сфер (купля-продажа товаров, работы, услуги, включая транспорт, медицину, страхование, ЖКХ), в которых происходят ущемления прав граждан через анализ поступающих обращений</a:t>
            </a:r>
          </a:p>
          <a:p>
            <a:pPr rtl="0">
              <a:spcAft>
                <a:spcPts val="0"/>
              </a:spcAft>
            </a:pPr>
            <a:endParaRPr lang="ru-RU" dirty="0"/>
          </a:p>
        </p:txBody>
      </p:sp>
      <p:sp>
        <p:nvSpPr>
          <p:cNvPr id="11" name="Овал 9" descr="Декоративный элемент">
            <a:extLst>
              <a:ext uri="{FF2B5EF4-FFF2-40B4-BE49-F238E27FC236}">
                <a16:creationId xmlns="" xmlns:a16="http://schemas.microsoft.com/office/drawing/2014/main" id="{6A7147D9-5182-4F63-A1F6-2C7F380BCA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482" y="5192745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 w="9525"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  <a:extLst/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33" name="Текст 32">
            <a:extLst>
              <a:ext uri="{FF2B5EF4-FFF2-40B4-BE49-F238E27FC236}">
                <a16:creationId xmlns="" xmlns:a16="http://schemas.microsoft.com/office/drawing/2014/main" id="{11214B34-DA9D-4C1E-8508-23F492C539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65226" y="3158172"/>
            <a:ext cx="2141838" cy="1752079"/>
          </a:xfrm>
        </p:spPr>
        <p:txBody>
          <a:bodyPr rtlCol="0"/>
          <a:lstStyle/>
          <a:p>
            <a:pPr>
              <a:spcAft>
                <a:spcPts val="0"/>
              </a:spcAft>
            </a:pPr>
            <a:r>
              <a:rPr lang="ru-RU" dirty="0"/>
              <a:t>формирование позиции по устранению нарушений действующего законодательства со стороны хозяйствующих субъектов</a:t>
            </a:r>
          </a:p>
        </p:txBody>
      </p:sp>
      <p:sp>
        <p:nvSpPr>
          <p:cNvPr id="15" name="Овал 14" descr="Декоративный элемент">
            <a:extLst>
              <a:ext uri="{FF2B5EF4-FFF2-40B4-BE49-F238E27FC236}">
                <a16:creationId xmlns="" xmlns:a16="http://schemas.microsoft.com/office/drawing/2014/main" id="{3184FF17-95E1-488F-85D0-829B6630F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994" y="5192745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  <a:extLst/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34" name="Текст 33">
            <a:extLst>
              <a:ext uri="{FF2B5EF4-FFF2-40B4-BE49-F238E27FC236}">
                <a16:creationId xmlns="" xmlns:a16="http://schemas.microsoft.com/office/drawing/2014/main" id="{181BCB65-05D6-4968-A705-E5461BD4B7E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90694" y="3272382"/>
            <a:ext cx="2260019" cy="1637870"/>
          </a:xfrm>
        </p:spPr>
        <p:txBody>
          <a:bodyPr rtlCol="0"/>
          <a:lstStyle/>
          <a:p>
            <a:pPr>
              <a:spcAft>
                <a:spcPts val="0"/>
              </a:spcAft>
            </a:pPr>
            <a:r>
              <a:rPr lang="ru-RU" dirty="0"/>
              <a:t>в рамках полномочий органа местного самоуправления направление уведомлений хозяйствующим субъектам в рамках досудебного урегулирования вопросов </a:t>
            </a:r>
          </a:p>
        </p:txBody>
      </p:sp>
      <p:sp>
        <p:nvSpPr>
          <p:cNvPr id="16" name="Овал 19" descr="Декоративный элемент">
            <a:extLst>
              <a:ext uri="{FF2B5EF4-FFF2-40B4-BE49-F238E27FC236}">
                <a16:creationId xmlns="" xmlns:a16="http://schemas.microsoft.com/office/drawing/2014/main" id="{E8029F86-BAEB-4FB6-9968-621202C1E8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704" y="5220272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  <a:extLst/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35" name="Текст 34">
            <a:extLst>
              <a:ext uri="{FF2B5EF4-FFF2-40B4-BE49-F238E27FC236}">
                <a16:creationId xmlns="" xmlns:a16="http://schemas.microsoft.com/office/drawing/2014/main" id="{2EF458CD-7F65-4446-8840-6E8C9C6831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34343" y="3272382"/>
            <a:ext cx="2408686" cy="1716158"/>
          </a:xfrm>
        </p:spPr>
        <p:txBody>
          <a:bodyPr rtlCol="0"/>
          <a:lstStyle/>
          <a:p>
            <a:pPr>
              <a:spcAft>
                <a:spcPts val="0"/>
              </a:spcAft>
            </a:pPr>
            <a:r>
              <a:rPr lang="ru-RU" dirty="0"/>
              <a:t>в случае непринятия мер со стороны хозяйствующих субъектов по урегулированию вопроса направление сведений в соответствующие контролирующие органы</a:t>
            </a:r>
          </a:p>
        </p:txBody>
      </p:sp>
      <p:sp>
        <p:nvSpPr>
          <p:cNvPr id="17" name="Овал 270" descr="Декоративный элемент">
            <a:extLst>
              <a:ext uri="{FF2B5EF4-FFF2-40B4-BE49-F238E27FC236}">
                <a16:creationId xmlns="" xmlns:a16="http://schemas.microsoft.com/office/drawing/2014/main" id="{A8F4EDB0-C386-4CCF-B742-D9788F7B7C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0021" y="5206550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  <a:extLst/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  <p:sp>
        <p:nvSpPr>
          <p:cNvPr id="10" name="Прямоугольник 7" descr="временная шкала">
            <a:extLst>
              <a:ext uri="{FF2B5EF4-FFF2-40B4-BE49-F238E27FC236}">
                <a16:creationId xmlns="" xmlns:a16="http://schemas.microsoft.com/office/drawing/2014/main" id="{2B8D0290-68FF-400B-B201-1F38FEE760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911" y="5346272"/>
            <a:ext cx="8424000" cy="20638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  <a:extLst/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704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 3">
            <a:extLst>
              <a:ext uri="{FF2B5EF4-FFF2-40B4-BE49-F238E27FC236}">
                <a16:creationId xmlns="" xmlns:a16="http://schemas.microsoft.com/office/drawing/2014/main" id="{44FA16B2-6A61-4B79-B91C-B41F21F14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089" y="1078029"/>
            <a:ext cx="3901338" cy="5072514"/>
          </a:xfrm>
        </p:spPr>
        <p:txBody>
          <a:bodyPr rtlCol="0"/>
          <a:lstStyle/>
          <a:p>
            <a:pPr rtl="0"/>
            <a:r>
              <a:rPr lang="ru-RU" dirty="0" smtClean="0"/>
              <a:t>.</a:t>
            </a:r>
            <a:endParaRPr lang="ru-RU" dirty="0"/>
          </a:p>
          <a:p>
            <a:pPr rtl="0"/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437628" y="246324"/>
            <a:ext cx="6590869" cy="1260000"/>
          </a:xfrm>
        </p:spPr>
        <p:txBody>
          <a:bodyPr/>
          <a:lstStyle/>
          <a:p>
            <a:r>
              <a:rPr lang="ru-RU" dirty="0" smtClean="0"/>
              <a:t>Судебная защита населения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5385" y="1258497"/>
            <a:ext cx="42460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/>
              <a:t>Восстановлению нарушенных прав потребителей в судебном порядке предшествует оказание безвозмездной правовой помощи потребителям специалистами отдела защиты прав потребителей с разъяснениями норм действующего законодательства, подлежащими применению в конкретной ситуации</a:t>
            </a:r>
            <a:r>
              <a:rPr lang="ru-RU" sz="1500" dirty="0" smtClean="0"/>
              <a:t>.</a:t>
            </a:r>
          </a:p>
          <a:p>
            <a:pPr algn="just"/>
            <a:endParaRPr lang="ru-RU" sz="1500" dirty="0"/>
          </a:p>
          <a:p>
            <a:pPr algn="just"/>
            <a:r>
              <a:rPr lang="ru-RU" sz="1500" dirty="0"/>
              <a:t> </a:t>
            </a:r>
            <a:r>
              <a:rPr lang="ru-RU" sz="1500" b="1" dirty="0"/>
              <a:t>Участие органов местного самоуправления в делах по спорам о защите прав потребителей в качестве уполномоченных органов, на которые возложена обязанность по осуществлению защиты прав потребителей, вступающих в процесс в целях дачи заключения по делу, определено Постановлением Пленума Верховного Суда РФ от 28 июня 2012 г. № 17 «О рассмотрении судами гражданских дел по спорам о защите прав потребителей».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293" b="1293"/>
          <a:stretch>
            <a:fillRect/>
          </a:stretch>
        </p:blipFill>
        <p:spPr>
          <a:xfrm>
            <a:off x="4831882" y="946150"/>
            <a:ext cx="6949742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94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F70BC9-4028-4C57-A49A-BB164F023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427" y="609600"/>
            <a:ext cx="9152237" cy="5478161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 </a:t>
            </a:r>
            <a:r>
              <a:rPr lang="ru-RU" sz="1800" dirty="0"/>
              <a:t>Основными направлениями информационно-просветительской работы, в целях повышения уровня правовой грамотности граждан, привития им навыков потребительской культуры, являются:  </a:t>
            </a:r>
            <a:r>
              <a:rPr lang="ru-RU" sz="1800" dirty="0" smtClean="0"/>
              <a:t>информирование </a:t>
            </a:r>
            <a:r>
              <a:rPr lang="ru-RU" sz="1800" dirty="0"/>
              <a:t>широкого круга населения о правах потребителей и</a:t>
            </a:r>
            <a:r>
              <a:rPr lang="ru-RU" sz="4000" dirty="0"/>
              <a:t> </a:t>
            </a:r>
            <a:r>
              <a:rPr lang="ru-RU" sz="1800" dirty="0"/>
              <a:t>действиях по реализации и защите этих прав с привлечением средств массовой информации и Интернет - ресурсов; воспитание у молодежи потребительской культуры и грамотного поведения при приобретении товаров и услуг</a:t>
            </a:r>
            <a:r>
              <a:rPr lang="ru-RU" sz="1800" dirty="0" smtClean="0"/>
              <a:t>;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/>
              <a:t>повышение уровня правовой </a:t>
            </a:r>
            <a:r>
              <a:rPr lang="ru-RU" sz="1800" dirty="0" smtClean="0"/>
              <a:t>грамотности хозяйствующих субъектов, осуществляющих предпринимательскую деятельность, с целью недопущения нарушения прав потребителей.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i="0" dirty="0" smtClean="0"/>
              <a:t> В </a:t>
            </a:r>
            <a:r>
              <a:rPr lang="ru-RU" sz="1800" i="0" dirty="0"/>
              <a:t>целях повышения правовой грамотности среди </a:t>
            </a:r>
            <a:r>
              <a:rPr lang="ru-RU" sz="1800" i="0" dirty="0" smtClean="0"/>
              <a:t>молодежи </a:t>
            </a:r>
            <a:r>
              <a:rPr lang="ru-RU" sz="1800" i="0" dirty="0"/>
              <a:t>по вопросам защиты прав </a:t>
            </a:r>
            <a:r>
              <a:rPr lang="ru-RU" sz="1800" i="0" dirty="0" smtClean="0"/>
              <a:t>потребителей муниципалитетом систематически проводятся занятия</a:t>
            </a:r>
            <a:r>
              <a:rPr lang="ru-RU" sz="1800" i="0" dirty="0"/>
              <a:t>, уроки-практикумы, лекции, беседы, семинары по пропаганде, разъяснению и применению на практике </a:t>
            </a:r>
            <a:r>
              <a:rPr lang="ru-RU" sz="1800" i="0" dirty="0" smtClean="0"/>
              <a:t>законодательства о защите прав потребителей среди </a:t>
            </a:r>
            <a:r>
              <a:rPr lang="ru-RU" sz="1800" i="0" dirty="0"/>
              <a:t>учащихся школ, гимназий, лицеев, </a:t>
            </a:r>
            <a:r>
              <a:rPr lang="ru-RU" sz="1800" i="0" dirty="0" smtClean="0"/>
              <a:t>техникумов.</a:t>
            </a:r>
            <a:br>
              <a:rPr lang="ru-RU" sz="1800" i="0" dirty="0" smtClean="0"/>
            </a:br>
            <a:r>
              <a:rPr lang="ru-RU" sz="1800" i="0" dirty="0"/>
              <a:t/>
            </a:r>
            <a:br>
              <a:rPr lang="ru-RU" sz="1800" i="0" dirty="0"/>
            </a:br>
            <a:r>
              <a:rPr lang="ru-RU" sz="1800" i="0" dirty="0" smtClean="0"/>
              <a:t>Информирование и </a:t>
            </a:r>
            <a:r>
              <a:rPr lang="ru-RU" sz="1800" i="0" dirty="0"/>
              <a:t>просвещение населения в сфере защиты прав потребителей является одной из приоритетных задач, стоящих </a:t>
            </a:r>
            <a:r>
              <a:rPr lang="ru-RU" sz="1800" i="0" dirty="0" smtClean="0"/>
              <a:t>перед муниципалитетом.</a:t>
            </a:r>
            <a:br>
              <a:rPr lang="ru-RU" sz="1800" i="0" dirty="0" smtClean="0"/>
            </a:br>
            <a:r>
              <a:rPr lang="ru-RU" sz="1800" i="0" dirty="0" smtClean="0"/>
              <a:t>Повышение правовой грамотности населения взаимосвязано с отсутствием социальной напряженности </a:t>
            </a:r>
            <a:endParaRPr lang="ru-RU" sz="1800" i="0" dirty="0"/>
          </a:p>
        </p:txBody>
      </p:sp>
    </p:spTree>
    <p:extLst>
      <p:ext uri="{BB962C8B-B14F-4D97-AF65-F5344CB8AC3E}">
        <p14:creationId xmlns:p14="http://schemas.microsoft.com/office/powerpoint/2010/main" val="198330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1CE1DA-3FCD-4498-BCBB-3618ED947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599"/>
            <a:ext cx="8637103" cy="1260000"/>
          </a:xfrm>
        </p:spPr>
        <p:txBody>
          <a:bodyPr rtlCol="0">
            <a:normAutofit fontScale="90000"/>
          </a:bodyPr>
          <a:lstStyle/>
          <a:p>
            <a:r>
              <a:rPr lang="ru-RU" dirty="0"/>
              <a:t>С целью создания комфортной социальной среды на территории муниципалитета </a:t>
            </a:r>
          </a:p>
        </p:txBody>
      </p:sp>
      <p:pic>
        <p:nvPicPr>
          <p:cNvPr id="13" name="Рисунок 12" descr="Значок в виде ручки и бумаги">
            <a:extLst>
              <a:ext uri="{FF2B5EF4-FFF2-40B4-BE49-F238E27FC236}">
                <a16:creationId xmlns="" xmlns:a16="http://schemas.microsoft.com/office/drawing/2014/main" id="{CE889C08-FD1F-4AE0-9D82-E718A6E92D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010" y="778138"/>
            <a:ext cx="814387" cy="814387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BECD2AB-7B57-4093-A2C5-E0BA92038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761063"/>
            <a:ext cx="8570211" cy="1048039"/>
          </a:xfrm>
        </p:spPr>
        <p:txBody>
          <a:bodyPr rtlCol="0"/>
          <a:lstStyle/>
          <a:p>
            <a:pPr rtl="0"/>
            <a:endParaRPr lang="ru-RU" dirty="0" smtClean="0"/>
          </a:p>
          <a:p>
            <a:r>
              <a:rPr lang="ru-RU" dirty="0"/>
              <a:t>Пример: Обращения населения по вопросу оказания услуг пассажирских перевозок наземным городским транспортом, услуг железнодорожных перевозок</a:t>
            </a:r>
          </a:p>
          <a:p>
            <a:pPr rtl="0"/>
            <a:endParaRPr lang="ru-RU" sz="15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5800" y="2833815"/>
            <a:ext cx="10171670" cy="3607384"/>
          </a:xfrm>
        </p:spPr>
        <p:txBody>
          <a:bodyPr>
            <a:normAutofit/>
          </a:bodyPr>
          <a:lstStyle/>
          <a:p>
            <a:r>
              <a:rPr lang="ru-RU" sz="1600" dirty="0"/>
              <a:t>анализ поступающих обращений  </a:t>
            </a:r>
          </a:p>
          <a:p>
            <a:r>
              <a:rPr lang="ru-RU" sz="1600" dirty="0"/>
              <a:t>проведение через СМИ муниципалитета дополнительного опроса населения по рассматриваемым проблемам (изменение маршрутов следования транспорта, введение дополнительных маршрутов следования, увеличение подвижного состава, сокращение интервалов движения, качество оказываемых перевозчиком услуг)</a:t>
            </a:r>
          </a:p>
          <a:p>
            <a:r>
              <a:rPr lang="ru-RU" sz="1600" dirty="0"/>
              <a:t>проведение исследований движения наземного городского пассажирского транспорта на территории муниципалитета (силами специалистов) с целью подготовки конкретных предложений и корректировок</a:t>
            </a:r>
          </a:p>
          <a:p>
            <a:r>
              <a:rPr lang="ru-RU" sz="1600" dirty="0"/>
              <a:t>по результатам проведенной работы формирование и направление соответствующих предложений профильным органам власти, перевозчикам (хозяйствующим субъектам) с целью повышения качества оказываемых услуг, снятия социальной напряженности в конкретной сфере</a:t>
            </a:r>
          </a:p>
          <a:p>
            <a:endParaRPr lang="ru-RU" sz="1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218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104609_TF22736411" id="{45379569-D69F-44B0-9E1A-40191F4D853F}" vid="{41053B4F-2B0B-493D-B111-FBBE61B292C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3E21D3-7788-4819-8437-C5C4B0C5D46D}">
  <ds:schemaRefs>
    <ds:schemaRef ds:uri="fb0879af-3eba-417a-a55a-ffe6dcd6ca77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6dc4bcd6-49db-4c07-9060-8acfc67cef9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3EBF972C-B81A-46A3-BFB2-A01F0B5DBC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3CD11F-9FDB-4628-B708-63BFB2D681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известного события истории</Template>
  <TotalTime>0</TotalTime>
  <Words>626</Words>
  <Application>Microsoft Office PowerPoint</Application>
  <PresentationFormat>Широкоэкранный</PresentationFormat>
  <Paragraphs>48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Небеса</vt:lpstr>
      <vt:lpstr>В ДИАЛОГЕ С гражданами</vt:lpstr>
      <vt:lpstr>Из стратегии…  отмечена важность осуществления защиты прав потребителей органами местного самоуправления В соответствии с Законом Российской Федерации от 07.02.1992 N 2300-1   "О защите прав потребителей" органы местного самоуправления в пределах своей компетенции имеют возможность  обеспечить оперативную защиту интересов потребителей непосредственно по месту жительства граждан, поскольку они максимально приближены к населению.  Данное обстоятельство определяет безусловный приоритет для граждан при выборе структуры, куда они могут обратиться за помощью в случае нарушения их прав. </vt:lpstr>
      <vt:lpstr>Основные аспекты работы с населением: защита прав потребителей</vt:lpstr>
      <vt:lpstr>ПОЛНОМОЧИЯ МУНИЦИПАЛИТЕТА В ОБЛАСТИ ЗАЩИТЫ ПРАВ ПОТРЕБИТЕЛЕЙ    В целях защиты прав потребителей на территории муниципального образования органы местного самоуправления вправе: рассматривать обращения потребителей, консультировать их по вопросам защиты прав потребителей;   обращаться в суды в защиту прав потребителей (неопределенного круга потребителей); разрабатывать муниципальные программы по защите прав потребителей.   При выявлении по обращению потребителя товаров (работ, услуг) ненадлежащего качества, а также опасных для жизни, здоровья, имущества потребителей и окружающей среды органы местного самоуправления незамедлительно извещают об этом федеральные органы исполнительной власти, осуществляющие контроль за качеством и безопасностью товаров (работ, услуг).  </vt:lpstr>
      <vt:lpstr>За 2019 год</vt:lpstr>
      <vt:lpstr>Алгоритм работы с населением </vt:lpstr>
      <vt:lpstr>Судебная защита населения </vt:lpstr>
      <vt:lpstr> Основными направлениями информационно-просветительской работы, в целях повышения уровня правовой грамотности граждан, привития им навыков потребительской культуры, являются:  информирование широкого круга населения о правах потребителей и действиях по реализации и защите этих прав с привлечением средств массовой информации и Интернет - ресурсов; воспитание у молодежи потребительской культуры и грамотного поведения при приобретении товаров и услуг;  повышение уровня правовой грамотности хозяйствующих субъектов, осуществляющих предпринимательскую деятельность, с целью недопущения нарушения прав потребителей.   В целях повышения правовой грамотности среди молодежи по вопросам защиты прав потребителей муниципалитетом систематически проводятся занятия, уроки-практикумы, лекции, беседы, семинары по пропаганде, разъяснению и применению на практике законодательства о защите прав потребителей среди учащихся школ, гимназий, лицеев, техникумов.  Информирование и просвещение населения в сфере защиты прав потребителей является одной из приоритетных задач, стоящих перед муниципалитетом. Повышение правовой грамотности населения взаимосвязано с отсутствием социальной напряженности </vt:lpstr>
      <vt:lpstr>С целью создания комфортной социальной среды на территории муниципалитета </vt:lpstr>
      <vt:lpstr>Заключение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2019-05-06T09:14:46Z</dcterms:created>
  <dcterms:modified xsi:type="dcterms:W3CDTF">2019-11-28T15:45:23Z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